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4" r:id="rId4"/>
    <p:sldId id="284" r:id="rId5"/>
    <p:sldId id="297" r:id="rId6"/>
    <p:sldId id="296" r:id="rId7"/>
    <p:sldId id="298" r:id="rId8"/>
    <p:sldId id="299" r:id="rId9"/>
    <p:sldId id="300" r:id="rId10"/>
    <p:sldId id="308" r:id="rId11"/>
    <p:sldId id="301" r:id="rId12"/>
    <p:sldId id="306" r:id="rId13"/>
    <p:sldId id="307" r:id="rId14"/>
    <p:sldId id="305" r:id="rId15"/>
    <p:sldId id="302" r:id="rId16"/>
    <p:sldId id="303" r:id="rId17"/>
    <p:sldId id="304" r:id="rId18"/>
    <p:sldId id="311" r:id="rId19"/>
    <p:sldId id="312" r:id="rId20"/>
    <p:sldId id="313" r:id="rId21"/>
    <p:sldId id="295" r:id="rId22"/>
    <p:sldId id="314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-101" y="-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Agile Robotic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4019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Logan Beaver - ME</a:t>
            </a:r>
          </a:p>
          <a:p>
            <a:r>
              <a:rPr lang="en-US" dirty="0" smtClean="0"/>
              <a:t>Justin Campbell - ME</a:t>
            </a:r>
          </a:p>
          <a:p>
            <a:r>
              <a:rPr lang="en-US" dirty="0" smtClean="0"/>
              <a:t>Tyler Paddock – CE</a:t>
            </a:r>
          </a:p>
          <a:p>
            <a:r>
              <a:rPr lang="en-US" dirty="0" smtClean="0"/>
              <a:t>Ronald Shipman – ME</a:t>
            </a:r>
          </a:p>
          <a:p>
            <a:r>
              <a:rPr lang="en-US" dirty="0" smtClean="0"/>
              <a:t>Dr</a:t>
            </a:r>
            <a:r>
              <a:rPr lang="en-US" dirty="0"/>
              <a:t>.</a:t>
            </a:r>
            <a:r>
              <a:rPr lang="en-US" dirty="0" smtClean="0"/>
              <a:t> Luis Rodriguez – advisor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383548" y="60387"/>
            <a:ext cx="2648310" cy="439947"/>
            <a:chOff x="6461183" y="94891"/>
            <a:chExt cx="2648310" cy="439947"/>
          </a:xfrm>
        </p:grpSpPr>
        <p:sp>
          <p:nvSpPr>
            <p:cNvPr id="6" name="Rectangle 5"/>
            <p:cNvSpPr/>
            <p:nvPr/>
          </p:nvSpPr>
          <p:spPr>
            <a:xfrm>
              <a:off x="6461183" y="94891"/>
              <a:ext cx="2648310" cy="439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125" y="189707"/>
              <a:ext cx="2419350" cy="24765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0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"/>
            <a:ext cx="1524000" cy="1524000"/>
          </a:xfrm>
          <a:prstGeom prst="rect">
            <a:avLst/>
          </a:prstGeom>
        </p:spPr>
      </p:pic>
      <p:pic>
        <p:nvPicPr>
          <p:cNvPr id="1026" name="Picture 2" descr="http://www.clustervision.com/sites/default/files/images/Emerson-logo.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609816"/>
            <a:ext cx="1863305" cy="9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9137"/>
            <a:ext cx="9905998" cy="1478570"/>
          </a:xfrm>
        </p:spPr>
        <p:txBody>
          <a:bodyPr/>
          <a:lstStyle/>
          <a:p>
            <a:r>
              <a:rPr lang="en-US" dirty="0" smtClean="0"/>
              <a:t>Current Chassis Construction</a:t>
            </a:r>
            <a:endParaRPr lang="en-US" dirty="0"/>
          </a:p>
        </p:txBody>
      </p:sp>
      <p:pic>
        <p:nvPicPr>
          <p:cNvPr id="1026" name="Picture 2" descr="D:\MyDocs\Desktop\IMG_45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15" y="1565456"/>
            <a:ext cx="6458210" cy="48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1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0329"/>
            <a:ext cx="9905998" cy="1478570"/>
          </a:xfrm>
        </p:spPr>
        <p:txBody>
          <a:bodyPr/>
          <a:lstStyle/>
          <a:p>
            <a:r>
              <a:rPr lang="en-US" dirty="0" smtClean="0"/>
              <a:t>Electrical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73110"/>
            <a:ext cx="9905999" cy="5048460"/>
          </a:xfrm>
        </p:spPr>
        <p:txBody>
          <a:bodyPr>
            <a:normAutofit/>
          </a:bodyPr>
          <a:lstStyle/>
          <a:p>
            <a:r>
              <a:rPr lang="en-US" dirty="0" smtClean="0"/>
              <a:t>DC valves require 24v power and two 10v command signals</a:t>
            </a:r>
          </a:p>
          <a:p>
            <a:r>
              <a:rPr lang="en-US" dirty="0" smtClean="0"/>
              <a:t>Amplifier requires + and – negative rails to perform signal conditioning</a:t>
            </a:r>
          </a:p>
          <a:p>
            <a:r>
              <a:rPr lang="en-US" dirty="0" smtClean="0"/>
              <a:t>Switch Capacitor Voltage Converter circuit provides negative rail</a:t>
            </a:r>
          </a:p>
          <a:p>
            <a:r>
              <a:rPr lang="en-US" dirty="0" smtClean="0"/>
              <a:t>Cylinder Position Feedback is a Linear Resistive Transducer</a:t>
            </a:r>
          </a:p>
          <a:p>
            <a:r>
              <a:rPr lang="en-US" dirty="0" smtClean="0"/>
              <a:t>9v power supply to Arduino Mega and 30 volt supply for the valves</a:t>
            </a:r>
          </a:p>
          <a:p>
            <a:r>
              <a:rPr lang="en-US" dirty="0" smtClean="0"/>
              <a:t>Debug panel </a:t>
            </a:r>
          </a:p>
          <a:p>
            <a:pPr lvl="1"/>
            <a:r>
              <a:rPr lang="en-US" dirty="0" smtClean="0"/>
              <a:t>Battery indicator LEDs</a:t>
            </a:r>
          </a:p>
          <a:p>
            <a:pPr lvl="1"/>
            <a:r>
              <a:rPr lang="en-US" dirty="0" smtClean="0"/>
              <a:t>Banana plugs for compatibility with MSOE lab equipment</a:t>
            </a:r>
          </a:p>
          <a:p>
            <a:pPr lvl="1"/>
            <a:r>
              <a:rPr lang="en-US" dirty="0" smtClean="0"/>
              <a:t>Emergency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918" y="230329"/>
            <a:ext cx="9905998" cy="1478570"/>
          </a:xfrm>
        </p:spPr>
        <p:txBody>
          <a:bodyPr/>
          <a:lstStyle/>
          <a:p>
            <a:r>
              <a:rPr lang="en-US" dirty="0" smtClean="0"/>
              <a:t>Arduino Mega PWM to Analog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3" y="1602506"/>
            <a:ext cx="10412248" cy="4306588"/>
          </a:xfrm>
        </p:spPr>
      </p:pic>
      <p:sp>
        <p:nvSpPr>
          <p:cNvPr id="5" name="TextBox 4"/>
          <p:cNvSpPr txBox="1"/>
          <p:nvPr/>
        </p:nvSpPr>
        <p:spPr>
          <a:xfrm>
            <a:off x="4028537" y="6055743"/>
            <a:ext cx="39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Order </a:t>
            </a:r>
            <a:r>
              <a:rPr lang="en-US" dirty="0" err="1" smtClean="0"/>
              <a:t>Sallen</a:t>
            </a:r>
            <a:r>
              <a:rPr lang="en-US" dirty="0" smtClean="0"/>
              <a:t>-Key 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51" y="0"/>
            <a:ext cx="9905998" cy="1478570"/>
          </a:xfrm>
        </p:spPr>
        <p:txBody>
          <a:bodyPr/>
          <a:lstStyle/>
          <a:p>
            <a:r>
              <a:rPr lang="en-US" dirty="0" smtClean="0"/>
              <a:t>Filter Response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00" y="1007283"/>
            <a:ext cx="6631066" cy="5597783"/>
          </a:xfrm>
        </p:spPr>
      </p:pic>
      <p:sp>
        <p:nvSpPr>
          <p:cNvPr id="5" name="TextBox 4"/>
          <p:cNvSpPr txBox="1"/>
          <p:nvPr/>
        </p:nvSpPr>
        <p:spPr>
          <a:xfrm>
            <a:off x="983412" y="1889184"/>
            <a:ext cx="3088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order filter was used to get a smooth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Third order filter was selected to maintain fabrication simplicity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3681"/>
            <a:ext cx="9905998" cy="1478570"/>
          </a:xfrm>
        </p:spPr>
        <p:txBody>
          <a:bodyPr/>
          <a:lstStyle/>
          <a:p>
            <a:r>
              <a:rPr lang="en-US" dirty="0" smtClean="0"/>
              <a:t>Debug Panel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26" y="1742537"/>
            <a:ext cx="6772174" cy="4563718"/>
          </a:xfrm>
        </p:spPr>
      </p:pic>
      <p:sp>
        <p:nvSpPr>
          <p:cNvPr id="5" name="TextBox 4"/>
          <p:cNvSpPr txBox="1"/>
          <p:nvPr/>
        </p:nvSpPr>
        <p:spPr>
          <a:xfrm>
            <a:off x="741871" y="1562251"/>
            <a:ext cx="4295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Plug: Program with disassembly</a:t>
            </a:r>
          </a:p>
          <a:p>
            <a:endParaRPr lang="en-US" dirty="0"/>
          </a:p>
          <a:p>
            <a:r>
              <a:rPr lang="en-US" dirty="0" smtClean="0"/>
              <a:t>Emergency Stop: Removes valve power</a:t>
            </a:r>
          </a:p>
          <a:p>
            <a:endParaRPr lang="en-US" dirty="0"/>
          </a:p>
          <a:p>
            <a:r>
              <a:rPr lang="en-US" dirty="0" smtClean="0"/>
              <a:t>Banana Connections: Each leg’s control signal is accessible</a:t>
            </a:r>
          </a:p>
          <a:p>
            <a:endParaRPr lang="en-US" dirty="0"/>
          </a:p>
          <a:p>
            <a:r>
              <a:rPr lang="en-US" dirty="0" err="1" smtClean="0"/>
              <a:t>Comms</a:t>
            </a:r>
            <a:r>
              <a:rPr lang="en-US" dirty="0" smtClean="0"/>
              <a:t>. Status LED: Indicate communication system connection</a:t>
            </a:r>
          </a:p>
          <a:p>
            <a:endParaRPr lang="en-US" dirty="0"/>
          </a:p>
          <a:p>
            <a:r>
              <a:rPr lang="en-US" dirty="0" smtClean="0"/>
              <a:t>Status LED: Indicate status states in the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Switched Capacitor Voltage Converter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5" y="1818166"/>
            <a:ext cx="5617465" cy="4213099"/>
          </a:xfrm>
        </p:spPr>
      </p:pic>
      <p:sp>
        <p:nvSpPr>
          <p:cNvPr id="5" name="TextBox 4"/>
          <p:cNvSpPr txBox="1"/>
          <p:nvPr/>
        </p:nvSpPr>
        <p:spPr>
          <a:xfrm>
            <a:off x="992037" y="2079018"/>
            <a:ext cx="4313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the breadboard style PCB board</a:t>
            </a:r>
          </a:p>
          <a:p>
            <a:endParaRPr lang="en-US" dirty="0"/>
          </a:p>
          <a:p>
            <a:r>
              <a:rPr lang="en-US" dirty="0" smtClean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Soldering the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as clean as a custom PCB board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Modifications are possible for future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secure than breadboard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cost (several dollars per board) vs, custom design 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generated from Simulink model</a:t>
            </a:r>
          </a:p>
          <a:p>
            <a:r>
              <a:rPr lang="en-US" dirty="0" smtClean="0"/>
              <a:t>Uses a </a:t>
            </a:r>
            <a:r>
              <a:rPr lang="en-US" dirty="0" err="1" smtClean="0"/>
              <a:t>Stateflow</a:t>
            </a:r>
            <a:r>
              <a:rPr lang="en-US" dirty="0" smtClean="0"/>
              <a:t> diagram to control foot position based on user input</a:t>
            </a:r>
          </a:p>
          <a:p>
            <a:r>
              <a:rPr lang="en-US" dirty="0" smtClean="0"/>
              <a:t>User controls microcontroller via joystick with a custom java HMI through a wireless </a:t>
            </a:r>
            <a:r>
              <a:rPr lang="en-US" dirty="0" err="1" smtClean="0"/>
              <a:t>zigbee</a:t>
            </a:r>
            <a:r>
              <a:rPr lang="en-US" dirty="0" smtClean="0"/>
              <a:t> communicator</a:t>
            </a:r>
          </a:p>
          <a:p>
            <a:r>
              <a:rPr lang="en-US" dirty="0" smtClean="0"/>
              <a:t>Currently uses a lookup table with index to determine next foot position</a:t>
            </a:r>
          </a:p>
          <a:p>
            <a:r>
              <a:rPr lang="en-US" dirty="0" smtClean="0"/>
              <a:t>Delays next command until position is within a threshold of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 – Single Leg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8262" y="2839915"/>
            <a:ext cx="11904784" cy="2831123"/>
            <a:chOff x="158262" y="2839915"/>
            <a:chExt cx="11904784" cy="2831123"/>
          </a:xfrm>
        </p:grpSpPr>
        <p:grpSp>
          <p:nvGrpSpPr>
            <p:cNvPr id="4" name="Group 3"/>
            <p:cNvGrpSpPr/>
            <p:nvPr/>
          </p:nvGrpSpPr>
          <p:grpSpPr>
            <a:xfrm>
              <a:off x="158262" y="2839915"/>
              <a:ext cx="11904784" cy="2831123"/>
              <a:chOff x="158262" y="2839915"/>
              <a:chExt cx="11904784" cy="2831123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8262" y="2839915"/>
                <a:ext cx="11904784" cy="2831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463" y="2948917"/>
                <a:ext cx="11601656" cy="2563363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641874" y="2977740"/>
              <a:ext cx="3912872" cy="2496851"/>
              <a:chOff x="641874" y="2977740"/>
              <a:chExt cx="3912872" cy="249685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122099" y="2977740"/>
                <a:ext cx="914400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Inverse Leg Kinematics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99404" y="4696524"/>
                <a:ext cx="983412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 Leg Kinematics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79961" y="2977740"/>
                <a:ext cx="974785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Angle to Cylinder Length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41939" y="4705150"/>
                <a:ext cx="974784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Cylinder Length to Angle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1874" y="2977740"/>
                <a:ext cx="999077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Desired Foot Position</a:t>
                </a:r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by State Machine</a:t>
                </a:r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06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PID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768" y="1861299"/>
            <a:ext cx="8671288" cy="47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6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286" y="4936413"/>
            <a:ext cx="9913490" cy="1921587"/>
          </a:xfrm>
        </p:spPr>
        <p:txBody>
          <a:bodyPr/>
          <a:lstStyle/>
          <a:p>
            <a:r>
              <a:rPr lang="en-US" dirty="0" smtClean="0"/>
              <a:t>Takes in (-1, 0, 1) as user commands</a:t>
            </a:r>
          </a:p>
          <a:p>
            <a:r>
              <a:rPr lang="en-US" dirty="0" smtClean="0"/>
              <a:t>Adjusts lookup table index</a:t>
            </a:r>
          </a:p>
          <a:p>
            <a:r>
              <a:rPr lang="en-US" dirty="0" smtClean="0"/>
              <a:t>Eventually used to handle disturbance response and turning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48" y="1639019"/>
            <a:ext cx="6531766" cy="3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650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Develop initial robotics platform</a:t>
            </a:r>
          </a:p>
          <a:p>
            <a:r>
              <a:rPr lang="en-US" dirty="0"/>
              <a:t>Public Outreach</a:t>
            </a:r>
          </a:p>
          <a:p>
            <a:pPr lvl="1"/>
            <a:r>
              <a:rPr lang="en-US" dirty="0"/>
              <a:t>Increase interest in STEM fields</a:t>
            </a:r>
          </a:p>
          <a:p>
            <a:pPr lvl="1"/>
            <a:r>
              <a:rPr lang="en-US" dirty="0" smtClean="0"/>
              <a:t>Engineering deficit</a:t>
            </a:r>
          </a:p>
          <a:p>
            <a:pPr lvl="1"/>
            <a:r>
              <a:rPr lang="en-US" dirty="0" smtClean="0"/>
              <a:t>Fluid Power</a:t>
            </a:r>
            <a:endParaRPr lang="en-US" dirty="0"/>
          </a:p>
          <a:p>
            <a:r>
              <a:rPr lang="en-US" dirty="0"/>
              <a:t>Educational robotics platform</a:t>
            </a:r>
          </a:p>
          <a:p>
            <a:pPr lvl="1"/>
            <a:r>
              <a:rPr lang="en-US" dirty="0"/>
              <a:t>Fluid Power</a:t>
            </a:r>
          </a:p>
          <a:p>
            <a:pPr lvl="1"/>
            <a:r>
              <a:rPr lang="en-US" dirty="0"/>
              <a:t>Control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Robotics</a:t>
            </a:r>
          </a:p>
          <a:p>
            <a:r>
              <a:rPr lang="en-US" dirty="0" smtClean="0"/>
              <a:t>Iterated by future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a series of step inputs</a:t>
            </a:r>
            <a:endParaRPr lang="en-US" dirty="0"/>
          </a:p>
        </p:txBody>
      </p:sp>
      <p:pic>
        <p:nvPicPr>
          <p:cNvPr id="4" name="Cylinder Test 4-26-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2249488"/>
            <a:ext cx="6300788" cy="3541712"/>
          </a:xfrm>
        </p:spPr>
      </p:pic>
    </p:spTree>
    <p:extLst>
      <p:ext uri="{BB962C8B-B14F-4D97-AF65-F5344CB8AC3E}">
        <p14:creationId xmlns:p14="http://schemas.microsoft.com/office/powerpoint/2010/main" val="40797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060" y="1880997"/>
            <a:ext cx="9905999" cy="43728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Finish robot leg assembly</a:t>
            </a:r>
          </a:p>
          <a:p>
            <a:r>
              <a:rPr lang="en-US" dirty="0" smtClean="0"/>
              <a:t>Integrate pneumatic components with robot chassis</a:t>
            </a:r>
          </a:p>
          <a:p>
            <a:r>
              <a:rPr lang="en-US" dirty="0"/>
              <a:t>Configure control scheme to </a:t>
            </a:r>
            <a:r>
              <a:rPr lang="en-US" dirty="0" smtClean="0"/>
              <a:t>consider a full leg</a:t>
            </a:r>
          </a:p>
          <a:p>
            <a:r>
              <a:rPr lang="en-US" dirty="0" smtClean="0"/>
              <a:t>Frequency response of pneumatics to determine plant transfer function</a:t>
            </a:r>
          </a:p>
          <a:p>
            <a:r>
              <a:rPr lang="en-US" dirty="0" smtClean="0"/>
              <a:t>Create final motherboard circuit</a:t>
            </a:r>
          </a:p>
          <a:p>
            <a:r>
              <a:rPr lang="en-US" dirty="0" smtClean="0"/>
              <a:t>Finish debug panel construction</a:t>
            </a:r>
          </a:p>
          <a:p>
            <a:r>
              <a:rPr lang="en-US" dirty="0" smtClean="0"/>
              <a:t>Implement drag gait</a:t>
            </a:r>
          </a:p>
          <a:p>
            <a:r>
              <a:rPr lang="en-US" dirty="0" smtClean="0"/>
              <a:t>Ensure documentation is clear and complete for next year’s groups</a:t>
            </a:r>
          </a:p>
        </p:txBody>
      </p:sp>
    </p:spTree>
    <p:extLst>
      <p:ext uri="{BB962C8B-B14F-4D97-AF65-F5344CB8AC3E}">
        <p14:creationId xmlns:p14="http://schemas.microsoft.com/office/powerpoint/2010/main" val="27167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to our sponsors for making this project possible!</a:t>
            </a:r>
          </a:p>
          <a:p>
            <a:pPr lvl="1"/>
            <a:r>
              <a:rPr lang="en-US" dirty="0" smtClean="0"/>
              <a:t>Joy Global</a:t>
            </a:r>
          </a:p>
          <a:p>
            <a:pPr lvl="1"/>
            <a:r>
              <a:rPr lang="en-US" dirty="0" smtClean="0"/>
              <a:t>Emerson</a:t>
            </a:r>
          </a:p>
          <a:p>
            <a:pPr lvl="1"/>
            <a:r>
              <a:rPr lang="en-US" dirty="0" smtClean="0"/>
              <a:t>National Fluid Power Association</a:t>
            </a:r>
          </a:p>
          <a:p>
            <a:pPr lvl="1"/>
            <a:r>
              <a:rPr lang="en-US" dirty="0" smtClean="0"/>
              <a:t>MSOE University</a:t>
            </a:r>
            <a:endParaRPr lang="en-US" dirty="0"/>
          </a:p>
          <a:p>
            <a:r>
              <a:rPr lang="en-US" dirty="0" smtClean="0"/>
              <a:t>Come see us at the MSOE Senior Design Show	</a:t>
            </a:r>
          </a:p>
          <a:p>
            <a:pPr lvl="1"/>
            <a:r>
              <a:rPr lang="en-US" dirty="0" smtClean="0"/>
              <a:t>Friday, May 22</a:t>
            </a:r>
            <a:r>
              <a:rPr lang="en-US" baseline="30000" dirty="0" smtClean="0"/>
              <a:t>nd</a:t>
            </a:r>
            <a:r>
              <a:rPr lang="en-US" dirty="0" smtClean="0"/>
              <a:t> 12:00 – 2:30 pm in the Todd </a:t>
            </a:r>
            <a:r>
              <a:rPr lang="en-US" dirty="0" err="1" smtClean="0"/>
              <a:t>Wehr</a:t>
            </a:r>
            <a:r>
              <a:rPr lang="en-US" dirty="0" smtClean="0"/>
              <a:t> Auditorium – 1025 N Broadway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3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63390"/>
          </a:xfrm>
        </p:spPr>
        <p:txBody>
          <a:bodyPr>
            <a:normAutofit/>
          </a:bodyPr>
          <a:lstStyle/>
          <a:p>
            <a:r>
              <a:rPr lang="en-US" dirty="0"/>
              <a:t>Quadruped Locomotion</a:t>
            </a:r>
          </a:p>
          <a:p>
            <a:pPr lvl="1"/>
            <a:r>
              <a:rPr lang="en-US" dirty="0"/>
              <a:t>Agile motion</a:t>
            </a:r>
          </a:p>
          <a:p>
            <a:pPr lvl="1"/>
            <a:r>
              <a:rPr lang="en-US" dirty="0" smtClean="0"/>
              <a:t>Dynamically stable</a:t>
            </a:r>
            <a:endParaRPr lang="en-US" dirty="0"/>
          </a:p>
          <a:p>
            <a:pPr lvl="1"/>
            <a:r>
              <a:rPr lang="en-US" dirty="0"/>
              <a:t>Rugged t</a:t>
            </a:r>
            <a:r>
              <a:rPr lang="en-US" dirty="0" smtClean="0"/>
              <a:t>errain capability</a:t>
            </a:r>
          </a:p>
          <a:p>
            <a:r>
              <a:rPr lang="en-US" dirty="0" smtClean="0"/>
              <a:t>Pneumatic Actuators</a:t>
            </a:r>
            <a:endParaRPr lang="en-US" dirty="0"/>
          </a:p>
          <a:p>
            <a:pPr lvl="1"/>
            <a:r>
              <a:rPr lang="en-US" dirty="0"/>
              <a:t>High energy density</a:t>
            </a:r>
          </a:p>
          <a:p>
            <a:pPr lvl="1"/>
            <a:r>
              <a:rPr lang="en-US" dirty="0"/>
              <a:t>Clean and </a:t>
            </a:r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Compliant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Constraints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3149"/>
          </a:xfrm>
        </p:spPr>
        <p:txBody>
          <a:bodyPr>
            <a:normAutofit/>
          </a:bodyPr>
          <a:lstStyle/>
          <a:p>
            <a:r>
              <a:rPr lang="en-US" dirty="0" smtClean="0"/>
              <a:t>Maximum weight of 35 kg</a:t>
            </a:r>
          </a:p>
          <a:p>
            <a:r>
              <a:rPr lang="en-US" dirty="0" smtClean="0"/>
              <a:t>Top speed of 0.5 m/s</a:t>
            </a:r>
          </a:p>
          <a:p>
            <a:r>
              <a:rPr lang="en-US" dirty="0" smtClean="0"/>
              <a:t>Implementation of drag gait</a:t>
            </a:r>
          </a:p>
          <a:p>
            <a:r>
              <a:rPr lang="en-US" dirty="0" smtClean="0"/>
              <a:t>Easily accessible emergency stops</a:t>
            </a:r>
          </a:p>
          <a:p>
            <a:r>
              <a:rPr lang="en-US" dirty="0" smtClean="0"/>
              <a:t>3 Hour Battery Life</a:t>
            </a:r>
          </a:p>
          <a:p>
            <a:r>
              <a:rPr lang="en-US" dirty="0" smtClean="0"/>
              <a:t>Onboard batteries and control systems</a:t>
            </a:r>
          </a:p>
          <a:p>
            <a:r>
              <a:rPr lang="en-US" dirty="0" smtClean="0"/>
              <a:t>Tethered air supply with additional onboard storage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052354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Derived from initial kinematic equations</a:t>
            </a:r>
          </a:p>
          <a:p>
            <a:r>
              <a:rPr lang="en-US" dirty="0" smtClean="0"/>
              <a:t>Put in state matrix form</a:t>
            </a:r>
          </a:p>
          <a:p>
            <a:r>
              <a:rPr lang="en-US" dirty="0" smtClean="0"/>
              <a:t>Kinematic simulation used to get robot state at different positions</a:t>
            </a:r>
          </a:p>
          <a:p>
            <a:r>
              <a:rPr lang="en-US" dirty="0" smtClean="0"/>
              <a:t>Required forces and torques determined from robot state</a:t>
            </a:r>
            <a:endParaRPr lang="en-US" dirty="0"/>
          </a:p>
        </p:txBody>
      </p:sp>
      <p:pic>
        <p:nvPicPr>
          <p:cNvPr id="4" name="Picture 3" descr="D:\MyDocs\Desktop\legfb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687530"/>
            <a:ext cx="5036820" cy="247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MyDocs\Desktop\robotf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3677870"/>
            <a:ext cx="5036820" cy="271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3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74716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Dynamic simulations were used to design the initial robot</a:t>
            </a:r>
          </a:p>
          <a:p>
            <a:r>
              <a:rPr lang="en-US" dirty="0" smtClean="0"/>
              <a:t>Torque analysis for pneumatic actuator design</a:t>
            </a:r>
          </a:p>
          <a:p>
            <a:r>
              <a:rPr lang="en-US" dirty="0" smtClean="0"/>
              <a:t>Force analysis for mechanical design</a:t>
            </a:r>
          </a:p>
          <a:p>
            <a:r>
              <a:rPr lang="en-US" dirty="0" smtClean="0"/>
              <a:t>Kinematic simulation for control system design</a:t>
            </a:r>
          </a:p>
        </p:txBody>
      </p:sp>
      <p:pic>
        <p:nvPicPr>
          <p:cNvPr id="8" name="Leg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5411" y="2249487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two directional </a:t>
            </a:r>
            <a:r>
              <a:rPr lang="en-US" smtClean="0"/>
              <a:t>air cylinders, </a:t>
            </a:r>
            <a:r>
              <a:rPr lang="en-US" dirty="0" smtClean="0"/>
              <a:t>two for each leg</a:t>
            </a:r>
          </a:p>
          <a:p>
            <a:r>
              <a:rPr lang="en-US" dirty="0" smtClean="0"/>
              <a:t>Eight 4/3 solenoid directional control valves</a:t>
            </a:r>
          </a:p>
          <a:p>
            <a:r>
              <a:rPr lang="en-US" dirty="0" smtClean="0"/>
              <a:t>Soft start/dump solenoid valve</a:t>
            </a:r>
          </a:p>
          <a:p>
            <a:r>
              <a:rPr lang="en-US" dirty="0" smtClean="0"/>
              <a:t>Controlled with Arduino Mega microcontroller running Simulink</a:t>
            </a:r>
          </a:p>
        </p:txBody>
      </p:sp>
    </p:spTree>
    <p:extLst>
      <p:ext uri="{BB962C8B-B14F-4D97-AF65-F5344CB8AC3E}">
        <p14:creationId xmlns:p14="http://schemas.microsoft.com/office/powerpoint/2010/main" val="5787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:\MyDocs\Documents\Senior Design Git\AgileRoboticControls\System Modelling\Mechanical\Pneumatics\Sample Circui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8" y="2078182"/>
            <a:ext cx="10986641" cy="4246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Chassis constructed from 20mm, 80/20 extruded aluminum</a:t>
            </a:r>
          </a:p>
          <a:p>
            <a:r>
              <a:rPr lang="en-US" dirty="0" smtClean="0"/>
              <a:t>Aluminum plate added to bottom to allow for component placement</a:t>
            </a:r>
          </a:p>
          <a:p>
            <a:r>
              <a:rPr lang="en-US" dirty="0" smtClean="0"/>
              <a:t>Legs are made out of 6061-T5 Aluminum</a:t>
            </a:r>
          </a:p>
          <a:p>
            <a:r>
              <a:rPr lang="en-US" dirty="0" smtClean="0"/>
              <a:t>Bearings placed at each hip and knee joints to improve motion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659</TotalTime>
  <Words>639</Words>
  <Application>Microsoft Office PowerPoint</Application>
  <PresentationFormat>Custom</PresentationFormat>
  <Paragraphs>132</Paragraphs>
  <Slides>23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Circuit</vt:lpstr>
      <vt:lpstr>Team Agile Robotic Control</vt:lpstr>
      <vt:lpstr>Project Overview</vt:lpstr>
      <vt:lpstr>Major Design Decisions</vt:lpstr>
      <vt:lpstr>Major Constraints and Objectives</vt:lpstr>
      <vt:lpstr>Simulation and design</vt:lpstr>
      <vt:lpstr>Simulation and design</vt:lpstr>
      <vt:lpstr>Pneumatic design</vt:lpstr>
      <vt:lpstr>Pneumatic Circuit</vt:lpstr>
      <vt:lpstr>Mechanical system</vt:lpstr>
      <vt:lpstr>Current Chassis Construction</vt:lpstr>
      <vt:lpstr>Electrical design</vt:lpstr>
      <vt:lpstr>Arduino Mega PWM to Analog</vt:lpstr>
      <vt:lpstr>Filter Response</vt:lpstr>
      <vt:lpstr>Debug Panel Layout</vt:lpstr>
      <vt:lpstr>Switched Capacitor Voltage Converter</vt:lpstr>
      <vt:lpstr>Control scheme</vt:lpstr>
      <vt:lpstr>Control scheme – Single Leg</vt:lpstr>
      <vt:lpstr>Simulink PID Model</vt:lpstr>
      <vt:lpstr>Stateflow Diagram</vt:lpstr>
      <vt:lpstr>Following a series of step inputs</vt:lpstr>
      <vt:lpstr>What’s Next?</vt:lpstr>
      <vt:lpstr>Acknowledgements</vt:lpstr>
      <vt:lpstr>Questions?</vt:lpstr>
    </vt:vector>
  </TitlesOfParts>
  <Company>MSOE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Agile Robotic Controls</dc:title>
  <dc:creator>Beaver, Logan</dc:creator>
  <cp:lastModifiedBy>Administrator</cp:lastModifiedBy>
  <cp:revision>51</cp:revision>
  <dcterms:created xsi:type="dcterms:W3CDTF">2014-12-18T23:47:34Z</dcterms:created>
  <dcterms:modified xsi:type="dcterms:W3CDTF">2015-04-30T15:05:20Z</dcterms:modified>
</cp:coreProperties>
</file>